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f22079bd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f22079bd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f22079bd77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f22079bd77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f22079bd77_0_5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f22079bd77_0_5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f22079bd77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f22079bd77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f22c00c917_1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2f22c00c917_1_16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f22079bd77_0_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f22079bd77_0_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f22079bd77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f22079bd77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f22079bd77_0_5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f22079bd77_0_5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f22079bd77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f22079bd77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f22079bd77_0_5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f22079bd77_0_5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f22079bd77_0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f22079bd77_0_5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f22079bd77_0_5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f22079bd77_0_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f22079bd77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f22079bd77_0_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30" name="Shape 130"/>
        <p:cNvGrpSpPr/>
        <p:nvPr/>
      </p:nvGrpSpPr>
      <p:grpSpPr>
        <a:xfrm>
          <a:off x="0" y="0"/>
          <a:ext cx="0" cy="0"/>
          <a:chOff x="0" y="0"/>
          <a:chExt cx="0" cy="0"/>
        </a:xfrm>
      </p:grpSpPr>
      <p:sp>
        <p:nvSpPr>
          <p:cNvPr id="131" name="Google Shape;131;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200"/>
              </a:spcBef>
              <a:spcAft>
                <a:spcPts val="0"/>
              </a:spcAft>
              <a:buClr>
                <a:schemeClr val="dk1"/>
              </a:buClr>
              <a:buSzPts val="1400"/>
              <a:buChar char="○"/>
              <a:defRPr/>
            </a:lvl2pPr>
            <a:lvl3pPr indent="-317500" lvl="2" marL="1371600" rtl="0" algn="l">
              <a:lnSpc>
                <a:spcPct val="90000"/>
              </a:lnSpc>
              <a:spcBef>
                <a:spcPts val="1200"/>
              </a:spcBef>
              <a:spcAft>
                <a:spcPts val="0"/>
              </a:spcAft>
              <a:buClr>
                <a:schemeClr val="dk1"/>
              </a:buClr>
              <a:buSzPts val="1400"/>
              <a:buChar char="■"/>
              <a:defRPr/>
            </a:lvl3pPr>
            <a:lvl4pPr indent="-317500" lvl="3" marL="1828800" rtl="0" algn="l">
              <a:lnSpc>
                <a:spcPct val="90000"/>
              </a:lnSpc>
              <a:spcBef>
                <a:spcPts val="1200"/>
              </a:spcBef>
              <a:spcAft>
                <a:spcPts val="0"/>
              </a:spcAft>
              <a:buClr>
                <a:schemeClr val="dk1"/>
              </a:buClr>
              <a:buSzPts val="1400"/>
              <a:buChar char="●"/>
              <a:defRPr/>
            </a:lvl4pPr>
            <a:lvl5pPr indent="-317500" lvl="4" marL="2286000" rtl="0" algn="l">
              <a:lnSpc>
                <a:spcPct val="90000"/>
              </a:lnSpc>
              <a:spcBef>
                <a:spcPts val="1200"/>
              </a:spcBef>
              <a:spcAft>
                <a:spcPts val="0"/>
              </a:spcAft>
              <a:buClr>
                <a:schemeClr val="dk1"/>
              </a:buClr>
              <a:buSzPts val="1400"/>
              <a:buChar char="○"/>
              <a:defRPr/>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
        <p:nvSpPr>
          <p:cNvPr id="133" name="Google Shape;133;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4" name="Google Shape;134;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5" name="Google Shape;135;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ctrTitle"/>
          </p:nvPr>
        </p:nvSpPr>
        <p:spPr>
          <a:xfrm>
            <a:off x="2687525" y="2571750"/>
            <a:ext cx="6542100" cy="1324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GB"/>
              <a:t>Medical Image Generator</a:t>
            </a:r>
            <a:endParaRPr/>
          </a:p>
        </p:txBody>
      </p:sp>
      <p:sp>
        <p:nvSpPr>
          <p:cNvPr id="141" name="Google Shape;141;p14"/>
          <p:cNvSpPr txBox="1"/>
          <p:nvPr>
            <p:ph idx="1" type="subTitle"/>
          </p:nvPr>
        </p:nvSpPr>
        <p:spPr>
          <a:xfrm>
            <a:off x="4593525" y="3252050"/>
            <a:ext cx="2965800" cy="859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Using CLIP and Latent Diffusion</a:t>
            </a:r>
            <a:endParaRPr/>
          </a:p>
        </p:txBody>
      </p:sp>
      <p:sp>
        <p:nvSpPr>
          <p:cNvPr id="142" name="Google Shape;142;p14"/>
          <p:cNvSpPr txBox="1"/>
          <p:nvPr/>
        </p:nvSpPr>
        <p:spPr>
          <a:xfrm>
            <a:off x="4025925" y="3895950"/>
            <a:ext cx="4101000" cy="471000"/>
          </a:xfrm>
          <a:prstGeom prst="rect">
            <a:avLst/>
          </a:prstGeom>
          <a:noFill/>
          <a:ln>
            <a:noFill/>
          </a:ln>
        </p:spPr>
        <p:txBody>
          <a:bodyPr anchorCtr="0" anchor="t" bIns="91425" lIns="91425" spcFirstLastPara="1" rIns="91425" wrap="square" tIns="91425">
            <a:noAutofit/>
          </a:bodyPr>
          <a:lstStyle/>
          <a:p>
            <a:pPr indent="-361950" lvl="0" marL="457200" rtl="0" algn="ctr">
              <a:spcBef>
                <a:spcPts val="0"/>
              </a:spcBef>
              <a:spcAft>
                <a:spcPts val="0"/>
              </a:spcAft>
              <a:buClr>
                <a:schemeClr val="lt1"/>
              </a:buClr>
              <a:buSzPts val="2100"/>
              <a:buFont typeface="Calibri"/>
              <a:buChar char="-"/>
            </a:pPr>
            <a:r>
              <a:rPr lang="en-GB" sz="2100">
                <a:solidFill>
                  <a:schemeClr val="lt1"/>
                </a:solidFill>
                <a:latin typeface="Calibri"/>
                <a:ea typeface="Calibri"/>
                <a:cs typeface="Calibri"/>
                <a:sym typeface="Calibri"/>
              </a:rPr>
              <a:t>Pruthvi Niranjan</a:t>
            </a:r>
            <a:endParaRPr sz="210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3"/>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RESULTS AFTER FINE TUNING</a:t>
            </a:r>
            <a:endParaRPr/>
          </a:p>
        </p:txBody>
      </p:sp>
      <p:pic>
        <p:nvPicPr>
          <p:cNvPr id="197" name="Google Shape;197;p23"/>
          <p:cNvPicPr preferRelativeResize="0"/>
          <p:nvPr/>
        </p:nvPicPr>
        <p:blipFill>
          <a:blip r:embed="rId3">
            <a:alphaModFix/>
          </a:blip>
          <a:stretch>
            <a:fillRect/>
          </a:stretch>
        </p:blipFill>
        <p:spPr>
          <a:xfrm>
            <a:off x="1413625" y="1268050"/>
            <a:ext cx="6429701" cy="3566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4"/>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FUTURE WORK</a:t>
            </a:r>
            <a:endParaRPr/>
          </a:p>
        </p:txBody>
      </p:sp>
      <p:sp>
        <p:nvSpPr>
          <p:cNvPr id="203" name="Google Shape;203;p24"/>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lang="en-GB"/>
              <a:t>Challenges: Data diversity, model accuracy, ethical considerations</a:t>
            </a:r>
            <a:endParaRPr/>
          </a:p>
          <a:p>
            <a:pPr indent="0" lvl="0" marL="0" rtl="0" algn="l">
              <a:spcBef>
                <a:spcPts val="1200"/>
              </a:spcBef>
              <a:spcAft>
                <a:spcPts val="0"/>
              </a:spcAft>
              <a:buNone/>
            </a:pPr>
            <a:r>
              <a:rPr lang="en-GB"/>
              <a:t>Future plans: Expand rash types, improve precision, integrate with educational platforms</a:t>
            </a:r>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5"/>
          <p:cNvSpPr txBox="1"/>
          <p:nvPr>
            <p:ph idx="1" type="body"/>
          </p:nvPr>
        </p:nvSpPr>
        <p:spPr>
          <a:xfrm>
            <a:off x="628650" y="1280950"/>
            <a:ext cx="7886700" cy="3351600"/>
          </a:xfrm>
          <a:prstGeom prst="rect">
            <a:avLst/>
          </a:prstGeom>
        </p:spPr>
        <p:txBody>
          <a:bodyPr anchorCtr="0" anchor="t" bIns="34275" lIns="68575" spcFirstLastPara="1" rIns="68575" wrap="square" tIns="34275">
            <a:normAutofit/>
          </a:bodyPr>
          <a:lstStyle/>
          <a:p>
            <a:pPr indent="0" lvl="0" marL="0" rtl="0" algn="l">
              <a:spcBef>
                <a:spcPts val="0"/>
              </a:spcBef>
              <a:spcAft>
                <a:spcPts val="0"/>
              </a:spcAft>
              <a:buNone/>
            </a:pPr>
            <a:r>
              <a:rPr lang="en-GB">
                <a:latin typeface="Calibri"/>
                <a:ea typeface="Calibri"/>
                <a:cs typeface="Calibri"/>
                <a:sym typeface="Calibri"/>
              </a:rPr>
              <a:t>Successfully developed a responsive and intelligent travel agent chatbot.</a:t>
            </a:r>
            <a:endParaRPr sz="1100">
              <a:latin typeface="Arial"/>
              <a:ea typeface="Arial"/>
              <a:cs typeface="Arial"/>
              <a:sym typeface="Arial"/>
            </a:endParaRPr>
          </a:p>
          <a:p>
            <a:pPr indent="0" lvl="0" marL="0" rtl="0" algn="l">
              <a:spcBef>
                <a:spcPts val="500"/>
              </a:spcBef>
              <a:spcAft>
                <a:spcPts val="0"/>
              </a:spcAft>
              <a:buNone/>
            </a:pPr>
            <a:r>
              <a:rPr lang="en-GB">
                <a:latin typeface="Calibri"/>
                <a:ea typeface="Calibri"/>
                <a:cs typeface="Calibri"/>
                <a:sym typeface="Calibri"/>
              </a:rPr>
              <a:t>Leveraged cutting-edge technologies including React.js, FastAPI, spaCy, NLTK, and GPT-3.5.</a:t>
            </a:r>
            <a:endParaRPr sz="1100">
              <a:latin typeface="Arial"/>
              <a:ea typeface="Arial"/>
              <a:cs typeface="Arial"/>
              <a:sym typeface="Arial"/>
            </a:endParaRPr>
          </a:p>
          <a:p>
            <a:pPr indent="0" lvl="0" marL="0" rtl="0" algn="l">
              <a:spcBef>
                <a:spcPts val="500"/>
              </a:spcBef>
              <a:spcAft>
                <a:spcPts val="0"/>
              </a:spcAft>
              <a:buNone/>
            </a:pPr>
            <a:r>
              <a:rPr lang="en-GB">
                <a:latin typeface="Calibri"/>
                <a:ea typeface="Calibri"/>
                <a:cs typeface="Calibri"/>
                <a:sym typeface="Calibri"/>
              </a:rPr>
              <a:t>Integrate and test against local-LLMs </a:t>
            </a:r>
            <a:endParaRPr>
              <a:latin typeface="Calibri"/>
              <a:ea typeface="Calibri"/>
              <a:cs typeface="Calibri"/>
              <a:sym typeface="Calibri"/>
            </a:endParaRPr>
          </a:p>
          <a:p>
            <a:pPr indent="76200" lvl="0" marL="0" rtl="0" algn="l">
              <a:spcBef>
                <a:spcPts val="500"/>
              </a:spcBef>
              <a:spcAft>
                <a:spcPts val="0"/>
              </a:spcAft>
              <a:buClr>
                <a:schemeClr val="dk1"/>
              </a:buClr>
              <a:buSzPts val="1300"/>
              <a:buFont typeface="Arial"/>
              <a:buNone/>
            </a:pPr>
            <a:r>
              <a:t/>
            </a:r>
            <a:endParaRPr>
              <a:latin typeface="Calibri"/>
              <a:ea typeface="Calibri"/>
              <a:cs typeface="Calibri"/>
              <a:sym typeface="Calibri"/>
            </a:endParaRPr>
          </a:p>
          <a:p>
            <a:pPr indent="76200" lvl="0" marL="0" rtl="0" algn="l">
              <a:spcBef>
                <a:spcPts val="500"/>
              </a:spcBef>
              <a:spcAft>
                <a:spcPts val="0"/>
              </a:spcAft>
              <a:buClr>
                <a:schemeClr val="dk1"/>
              </a:buClr>
              <a:buSzPts val="1300"/>
              <a:buFont typeface="Arial"/>
              <a:buNone/>
            </a:pPr>
            <a:r>
              <a:t/>
            </a:r>
            <a:endParaRPr>
              <a:latin typeface="Calibri"/>
              <a:ea typeface="Calibri"/>
              <a:cs typeface="Calibri"/>
              <a:sym typeface="Calibri"/>
            </a:endParaRPr>
          </a:p>
          <a:p>
            <a:pPr indent="0" lvl="0" marL="0" rtl="0" algn="l">
              <a:spcBef>
                <a:spcPts val="500"/>
              </a:spcBef>
              <a:spcAft>
                <a:spcPts val="0"/>
              </a:spcAft>
              <a:buClr>
                <a:srgbClr val="000000"/>
              </a:buClr>
              <a:buFont typeface="Arial"/>
              <a:buNone/>
            </a:pPr>
            <a:r>
              <a:rPr lang="en-GB" sz="2100">
                <a:latin typeface="Calibri"/>
                <a:ea typeface="Calibri"/>
                <a:cs typeface="Calibri"/>
                <a:sym typeface="Calibri"/>
              </a:rPr>
              <a:t>Thank you Everyone for your attention and support !!</a:t>
            </a:r>
            <a:endParaRPr sz="2100">
              <a:latin typeface="Calibri"/>
              <a:ea typeface="Calibri"/>
              <a:cs typeface="Calibri"/>
              <a:sym typeface="Calibri"/>
            </a:endParaRPr>
          </a:p>
          <a:p>
            <a:pPr indent="0" lvl="0" marL="0" rtl="0" algn="l">
              <a:spcBef>
                <a:spcPts val="8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2" name="Shape 212"/>
        <p:cNvGrpSpPr/>
        <p:nvPr/>
      </p:nvGrpSpPr>
      <p:grpSpPr>
        <a:xfrm>
          <a:off x="0" y="0"/>
          <a:ext cx="0" cy="0"/>
          <a:chOff x="0" y="0"/>
          <a:chExt cx="0" cy="0"/>
        </a:xfrm>
      </p:grpSpPr>
      <p:sp>
        <p:nvSpPr>
          <p:cNvPr id="213" name="Google Shape;213;p26"/>
          <p:cNvSpPr/>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214" name="Google Shape;214;p26"/>
          <p:cNvSpPr/>
          <p:nvPr/>
        </p:nvSpPr>
        <p:spPr>
          <a:xfrm>
            <a:off x="418657" y="0"/>
            <a:ext cx="8375585" cy="1514105"/>
          </a:xfrm>
          <a:prstGeom prst="rect">
            <a:avLst/>
          </a:prstGeom>
          <a:solidFill>
            <a:schemeClr val="lt1"/>
          </a:solidFill>
          <a:ln cap="flat" cmpd="sng" w="12700">
            <a:solidFill>
              <a:srgbClr val="E1E1E1"/>
            </a:solidFill>
            <a:prstDash val="solid"/>
            <a:miter lim="800000"/>
            <a:headEnd len="sm" w="sm" type="none"/>
            <a:tailEnd len="sm" w="sm" type="none"/>
          </a:ln>
          <a:effectLst>
            <a:outerShdw blurRad="50800" rotWithShape="0" algn="tl" dir="2700000" dist="38100">
              <a:srgbClr val="D8D8D8">
                <a:alpha val="49803"/>
              </a:srgbClr>
            </a:outerShdw>
          </a:effectLst>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sp>
        <p:nvSpPr>
          <p:cNvPr id="215" name="Google Shape;215;p26"/>
          <p:cNvSpPr/>
          <p:nvPr/>
        </p:nvSpPr>
        <p:spPr>
          <a:xfrm>
            <a:off x="425196" y="0"/>
            <a:ext cx="8366760" cy="150876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sp>
        <p:nvSpPr>
          <p:cNvPr id="216" name="Google Shape;216;p26"/>
          <p:cNvSpPr txBox="1"/>
          <p:nvPr>
            <p:ph type="title"/>
          </p:nvPr>
        </p:nvSpPr>
        <p:spPr>
          <a:xfrm>
            <a:off x="836676" y="411480"/>
            <a:ext cx="7626096" cy="884682"/>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000"/>
              <a:buFont typeface="Calibri"/>
              <a:buNone/>
            </a:pPr>
            <a:r>
              <a:rPr lang="en-GB" sz="3000"/>
              <a:t>Conclusion and Future Work</a:t>
            </a:r>
            <a:endParaRPr/>
          </a:p>
        </p:txBody>
      </p:sp>
      <p:sp>
        <p:nvSpPr>
          <p:cNvPr id="217" name="Google Shape;217;p26"/>
          <p:cNvSpPr/>
          <p:nvPr/>
        </p:nvSpPr>
        <p:spPr>
          <a:xfrm>
            <a:off x="374126" y="578099"/>
            <a:ext cx="96012" cy="528066"/>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chemeClr val="lt1"/>
              </a:buClr>
              <a:buSzPts val="1400"/>
              <a:buFont typeface="Calibri"/>
              <a:buNone/>
            </a:pPr>
            <a:r>
              <a:t/>
            </a:r>
            <a:endParaRPr b="0" i="0" sz="1400" u="none" cap="none" strike="noStrike">
              <a:solidFill>
                <a:srgbClr val="FFFFFF"/>
              </a:solidFill>
              <a:latin typeface="Calibri"/>
              <a:ea typeface="Calibri"/>
              <a:cs typeface="Calibri"/>
              <a:sym typeface="Calibri"/>
            </a:endParaRPr>
          </a:p>
        </p:txBody>
      </p:sp>
      <p:pic>
        <p:nvPicPr>
          <p:cNvPr descr="Create an image for a conclusion slide that is professional, clear, and suitable for a business or tech presentation. The image should feature a bold, centered title 'Conclusion' at the top of the slide. Below the title, there should be a visually appealing, abstract design that signifies the end of a presentation, such as a closing curtain, a round of applause, or a bright light signifying 'the end'. The design should be simple yet impactful, conveying a sense of completion and achievement. The background should be sleek and professional, suitable for a corporate or tech environment." id="218" name="Google Shape;218;p26"/>
          <p:cNvPicPr preferRelativeResize="0"/>
          <p:nvPr/>
        </p:nvPicPr>
        <p:blipFill rotWithShape="1">
          <a:blip r:embed="rId3">
            <a:alphaModFix/>
          </a:blip>
          <a:srcRect b="1" l="0" r="6863" t="0"/>
          <a:stretch/>
        </p:blipFill>
        <p:spPr>
          <a:xfrm>
            <a:off x="681228" y="1858518"/>
            <a:ext cx="4507391" cy="2770632"/>
          </a:xfrm>
          <a:prstGeom prst="rect">
            <a:avLst/>
          </a:prstGeom>
          <a:noFill/>
          <a:ln>
            <a:noFill/>
          </a:ln>
        </p:spPr>
      </p:pic>
      <p:sp>
        <p:nvSpPr>
          <p:cNvPr id="219" name="Google Shape;219;p26"/>
          <p:cNvSpPr txBox="1"/>
          <p:nvPr/>
        </p:nvSpPr>
        <p:spPr>
          <a:xfrm>
            <a:off x="5558590" y="1858518"/>
            <a:ext cx="3441361" cy="2770632"/>
          </a:xfrm>
          <a:prstGeom prst="rect">
            <a:avLst/>
          </a:prstGeom>
          <a:noFill/>
          <a:ln>
            <a:noFill/>
          </a:ln>
        </p:spPr>
        <p:txBody>
          <a:bodyPr anchorCtr="0" anchor="ctr" bIns="34275" lIns="68575" spcFirstLastPara="1" rIns="68575" wrap="square" tIns="34275">
            <a:normAutofit/>
          </a:bodyPr>
          <a:lstStyle/>
          <a:p>
            <a:pPr indent="-6350" lvl="0" marL="0" marR="0" rtl="0" algn="l">
              <a:lnSpc>
                <a:spcPct val="90000"/>
              </a:lnSpc>
              <a:spcBef>
                <a:spcPts val="0"/>
              </a:spcBef>
              <a:spcAft>
                <a:spcPts val="0"/>
              </a:spcAft>
              <a:buClr>
                <a:schemeClr val="dk1"/>
              </a:buClr>
              <a:buSzPts val="1300"/>
              <a:buFont typeface="Arial"/>
              <a:buChar char="•"/>
            </a:pPr>
            <a:r>
              <a:rPr b="0" i="0" lang="en-GB" sz="1300" u="none" cap="none" strike="noStrike">
                <a:solidFill>
                  <a:schemeClr val="dk1"/>
                </a:solidFill>
                <a:latin typeface="Calibri"/>
                <a:ea typeface="Calibri"/>
                <a:cs typeface="Calibri"/>
                <a:sym typeface="Calibri"/>
              </a:rPr>
              <a:t>Successfully developed a responsive and intelligent travel agent chatbot.</a:t>
            </a:r>
            <a:endParaRPr sz="1100"/>
          </a:p>
          <a:p>
            <a:pPr indent="-6350" lvl="0" marL="0" marR="0" rtl="0" algn="l">
              <a:lnSpc>
                <a:spcPct val="90000"/>
              </a:lnSpc>
              <a:spcBef>
                <a:spcPts val="500"/>
              </a:spcBef>
              <a:spcAft>
                <a:spcPts val="0"/>
              </a:spcAft>
              <a:buClr>
                <a:schemeClr val="dk1"/>
              </a:buClr>
              <a:buSzPts val="1300"/>
              <a:buFont typeface="Arial"/>
              <a:buChar char="•"/>
            </a:pPr>
            <a:r>
              <a:rPr b="0" i="0" lang="en-GB" sz="1300" u="none" cap="none" strike="noStrike">
                <a:solidFill>
                  <a:schemeClr val="dk1"/>
                </a:solidFill>
                <a:latin typeface="Calibri"/>
                <a:ea typeface="Calibri"/>
                <a:cs typeface="Calibri"/>
                <a:sym typeface="Calibri"/>
              </a:rPr>
              <a:t>Leveraged cutting-edge technologies including React.js, FastAPI, spaCy, NLTK, and GPT-3.5.</a:t>
            </a:r>
            <a:endParaRPr sz="1100"/>
          </a:p>
          <a:p>
            <a:pPr indent="-6350" lvl="0" marL="0" marR="0" rtl="0" algn="l">
              <a:lnSpc>
                <a:spcPct val="90000"/>
              </a:lnSpc>
              <a:spcBef>
                <a:spcPts val="500"/>
              </a:spcBef>
              <a:spcAft>
                <a:spcPts val="0"/>
              </a:spcAft>
              <a:buClr>
                <a:schemeClr val="dk1"/>
              </a:buClr>
              <a:buSzPts val="1300"/>
              <a:buFont typeface="Arial"/>
              <a:buChar char="•"/>
            </a:pPr>
            <a:r>
              <a:rPr b="0" i="0" lang="en-GB" sz="1300" u="none" cap="none" strike="noStrike">
                <a:solidFill>
                  <a:schemeClr val="dk1"/>
                </a:solidFill>
                <a:latin typeface="Calibri"/>
                <a:ea typeface="Calibri"/>
                <a:cs typeface="Calibri"/>
                <a:sym typeface="Calibri"/>
              </a:rPr>
              <a:t>Integrate and test against local-LLMs </a:t>
            </a:r>
            <a:endParaRPr b="0" i="0" sz="1300" u="none" cap="none" strike="noStrike">
              <a:solidFill>
                <a:schemeClr val="dk1"/>
              </a:solidFill>
              <a:latin typeface="Calibri"/>
              <a:ea typeface="Calibri"/>
              <a:cs typeface="Calibri"/>
              <a:sym typeface="Calibri"/>
            </a:endParaRPr>
          </a:p>
          <a:p>
            <a:pPr indent="76200" lvl="0" marL="0" marR="0" rtl="0" algn="l">
              <a:lnSpc>
                <a:spcPct val="90000"/>
              </a:lnSpc>
              <a:spcBef>
                <a:spcPts val="500"/>
              </a:spcBef>
              <a:spcAft>
                <a:spcPts val="0"/>
              </a:spcAft>
              <a:buClr>
                <a:schemeClr val="dk1"/>
              </a:buClr>
              <a:buSzPts val="1300"/>
              <a:buFont typeface="Arial"/>
              <a:buNone/>
            </a:pPr>
            <a:r>
              <a:t/>
            </a:r>
            <a:endParaRPr b="0" i="0" sz="1300" u="none" cap="none" strike="noStrike">
              <a:solidFill>
                <a:schemeClr val="dk1"/>
              </a:solidFill>
              <a:latin typeface="Calibri"/>
              <a:ea typeface="Calibri"/>
              <a:cs typeface="Calibri"/>
              <a:sym typeface="Calibri"/>
            </a:endParaRPr>
          </a:p>
          <a:p>
            <a:pPr indent="76200" lvl="0" marL="0" marR="0" rtl="0" algn="l">
              <a:lnSpc>
                <a:spcPct val="90000"/>
              </a:lnSpc>
              <a:spcBef>
                <a:spcPts val="500"/>
              </a:spcBef>
              <a:spcAft>
                <a:spcPts val="0"/>
              </a:spcAft>
              <a:buClr>
                <a:schemeClr val="dk1"/>
              </a:buClr>
              <a:buSzPts val="1300"/>
              <a:buFont typeface="Arial"/>
              <a:buNone/>
            </a:pPr>
            <a:r>
              <a:t/>
            </a:r>
            <a:endParaRPr b="0" i="0" sz="1300" u="none" cap="none" strike="noStrike">
              <a:solidFill>
                <a:schemeClr val="dk1"/>
              </a:solidFill>
              <a:latin typeface="Calibri"/>
              <a:ea typeface="Calibri"/>
              <a:cs typeface="Calibri"/>
              <a:sym typeface="Calibri"/>
            </a:endParaRPr>
          </a:p>
          <a:p>
            <a:pPr indent="0" lvl="0" marL="0" marR="0" rtl="0" algn="l">
              <a:lnSpc>
                <a:spcPct val="90000"/>
              </a:lnSpc>
              <a:spcBef>
                <a:spcPts val="500"/>
              </a:spcBef>
              <a:spcAft>
                <a:spcPts val="0"/>
              </a:spcAft>
              <a:buNone/>
            </a:pPr>
            <a:r>
              <a:rPr b="0" i="0" lang="en-GB" sz="2100" u="none" cap="none" strike="noStrike">
                <a:solidFill>
                  <a:schemeClr val="dk1"/>
                </a:solidFill>
                <a:latin typeface="Calibri"/>
                <a:ea typeface="Calibri"/>
                <a:cs typeface="Calibri"/>
                <a:sym typeface="Calibri"/>
              </a:rPr>
              <a:t>Thank you Everyone for your attention and support !!</a:t>
            </a:r>
            <a:endParaRPr b="0" i="0" sz="2100" u="none" cap="none" strike="noStrike">
              <a:solidFill>
                <a:schemeClr val="dk1"/>
              </a:solidFill>
              <a:latin typeface="Calibri"/>
              <a:ea typeface="Calibri"/>
              <a:cs typeface="Calibri"/>
              <a:sym typeface="Calibri"/>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Problem Statement</a:t>
            </a:r>
            <a:endParaRPr/>
          </a:p>
        </p:txBody>
      </p:sp>
      <p:sp>
        <p:nvSpPr>
          <p:cNvPr id="148" name="Google Shape;148;p15"/>
          <p:cNvSpPr txBox="1"/>
          <p:nvPr>
            <p:ph idx="1" type="body"/>
          </p:nvPr>
        </p:nvSpPr>
        <p:spPr>
          <a:xfrm>
            <a:off x="628650" y="2162873"/>
            <a:ext cx="7886700" cy="2469900"/>
          </a:xfrm>
          <a:prstGeom prst="rect">
            <a:avLst/>
          </a:prstGeom>
        </p:spPr>
        <p:txBody>
          <a:bodyPr anchorCtr="0" anchor="t" bIns="34275" lIns="68575" spcFirstLastPara="1" rIns="68575" wrap="square" tIns="34275">
            <a:normAutofit/>
          </a:bodyPr>
          <a:lstStyle/>
          <a:p>
            <a:pPr indent="0" lvl="0" marL="0" rtl="0" algn="ctr">
              <a:spcBef>
                <a:spcPts val="800"/>
              </a:spcBef>
              <a:spcAft>
                <a:spcPts val="1200"/>
              </a:spcAft>
              <a:buNone/>
            </a:pPr>
            <a:r>
              <a:rPr lang="en-GB" sz="1600"/>
              <a:t>In dermatology, there is a limited access to a diverse range of dermatological images that represent various skin tones and body areas. This limitation poses challenges in medical training, patient education, and the development of AI models. To address these challenges, there is a need for a system that can generate accurate and representative images of skin conditions, catering to a wide array of skin tones and rash typ</a:t>
            </a:r>
            <a:r>
              <a:rPr lang="en-GB"/>
              <a:t>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TECHNOLOGY STACK</a:t>
            </a:r>
            <a:endParaRPr/>
          </a:p>
        </p:txBody>
      </p:sp>
      <p:sp>
        <p:nvSpPr>
          <p:cNvPr id="154" name="Google Shape;154;p16"/>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b="1" lang="en-GB" sz="1700">
                <a:latin typeface="Arial"/>
                <a:ea typeface="Arial"/>
                <a:cs typeface="Arial"/>
                <a:sym typeface="Arial"/>
              </a:rPr>
              <a:t>Frontend</a:t>
            </a:r>
            <a:r>
              <a:rPr lang="en-GB" sz="1700">
                <a:latin typeface="Arial"/>
                <a:ea typeface="Arial"/>
                <a:cs typeface="Arial"/>
                <a:sym typeface="Arial"/>
              </a:rPr>
              <a:t>: Developed using React to provide an interactive and user-friendly interface for inputting commands and displaying generated images.</a:t>
            </a:r>
            <a:endParaRPr sz="1700">
              <a:latin typeface="Arial"/>
              <a:ea typeface="Arial"/>
              <a:cs typeface="Arial"/>
              <a:sym typeface="Arial"/>
            </a:endParaRPr>
          </a:p>
          <a:p>
            <a:pPr indent="0" lvl="0" marL="0" rtl="0" algn="l">
              <a:spcBef>
                <a:spcPts val="1200"/>
              </a:spcBef>
              <a:spcAft>
                <a:spcPts val="0"/>
              </a:spcAft>
              <a:buNone/>
            </a:pPr>
            <a:r>
              <a:rPr b="1" lang="en-GB" sz="1700">
                <a:latin typeface="Arial"/>
                <a:ea typeface="Arial"/>
                <a:cs typeface="Arial"/>
                <a:sym typeface="Arial"/>
              </a:rPr>
              <a:t>Backend</a:t>
            </a:r>
            <a:r>
              <a:rPr lang="en-GB" sz="1700">
                <a:latin typeface="Arial"/>
                <a:ea typeface="Arial"/>
                <a:cs typeface="Arial"/>
                <a:sym typeface="Arial"/>
              </a:rPr>
              <a:t>: Implemented with Flask to handle API requests and interface with the generative model. It processes user commands and manages data flow.</a:t>
            </a:r>
            <a:endParaRPr sz="1700">
              <a:latin typeface="Arial"/>
              <a:ea typeface="Arial"/>
              <a:cs typeface="Arial"/>
              <a:sym typeface="Arial"/>
            </a:endParaRPr>
          </a:p>
          <a:p>
            <a:pPr indent="0" lvl="0" marL="0" rtl="0" algn="l">
              <a:spcBef>
                <a:spcPts val="1200"/>
              </a:spcBef>
              <a:spcAft>
                <a:spcPts val="0"/>
              </a:spcAft>
              <a:buNone/>
            </a:pPr>
            <a:r>
              <a:rPr b="1" lang="en-GB" sz="1700">
                <a:latin typeface="Arial"/>
                <a:ea typeface="Arial"/>
                <a:cs typeface="Arial"/>
                <a:sym typeface="Arial"/>
              </a:rPr>
              <a:t>Model</a:t>
            </a:r>
            <a:r>
              <a:rPr lang="en-GB" sz="1700">
                <a:latin typeface="Arial"/>
                <a:ea typeface="Arial"/>
                <a:cs typeface="Arial"/>
                <a:sym typeface="Arial"/>
              </a:rPr>
              <a:t>: Utilizes Latent Diffusion Models, which allow for the generation of high-quality images by diffusing a latent variable through multiple steps to achieve realistic outputs.</a:t>
            </a:r>
            <a:endParaRPr sz="1700">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7"/>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LATENT DIFFUSION</a:t>
            </a:r>
            <a:endParaRPr/>
          </a:p>
        </p:txBody>
      </p:sp>
      <p:sp>
        <p:nvSpPr>
          <p:cNvPr id="160" name="Google Shape;160;p17"/>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b="1" lang="en-GB" sz="1500">
                <a:latin typeface="Arial"/>
                <a:ea typeface="Arial"/>
                <a:cs typeface="Arial"/>
                <a:sym typeface="Arial"/>
              </a:rPr>
              <a:t>Latent Space and Noise Process</a:t>
            </a:r>
            <a:r>
              <a:rPr lang="en-GB" sz="1500">
                <a:latin typeface="Arial"/>
                <a:ea typeface="Arial"/>
                <a:cs typeface="Arial"/>
                <a:sym typeface="Arial"/>
              </a:rPr>
              <a:t>: Latent diffusion involves a diffusion process in a latent space, where noise is gradually added to and removed from data representations to generate or reconstruct samples. This process captures essential data patterns while reducing dimensionality.</a:t>
            </a:r>
            <a:endParaRPr sz="1500">
              <a:latin typeface="Arial"/>
              <a:ea typeface="Arial"/>
              <a:cs typeface="Arial"/>
              <a:sym typeface="Arial"/>
            </a:endParaRPr>
          </a:p>
          <a:p>
            <a:pPr indent="0" lvl="0" marL="0" rtl="0" algn="l">
              <a:spcBef>
                <a:spcPts val="1200"/>
              </a:spcBef>
              <a:spcAft>
                <a:spcPts val="0"/>
              </a:spcAft>
              <a:buNone/>
            </a:pPr>
            <a:r>
              <a:rPr b="1" lang="en-GB" sz="1500">
                <a:latin typeface="Arial"/>
                <a:ea typeface="Arial"/>
                <a:cs typeface="Arial"/>
                <a:sym typeface="Arial"/>
              </a:rPr>
              <a:t>Generative Modeling</a:t>
            </a:r>
            <a:r>
              <a:rPr lang="en-GB" sz="1500">
                <a:latin typeface="Arial"/>
                <a:ea typeface="Arial"/>
                <a:cs typeface="Arial"/>
                <a:sym typeface="Arial"/>
              </a:rPr>
              <a:t>: It is used in generative models to create new data samples that resemble the training data distribution, offering an alternative to methods like GANs by focusing on noise manipulation and reconstruction.</a:t>
            </a:r>
            <a:endParaRPr sz="1500">
              <a:latin typeface="Arial"/>
              <a:ea typeface="Arial"/>
              <a:cs typeface="Arial"/>
              <a:sym typeface="Arial"/>
            </a:endParaRPr>
          </a:p>
          <a:p>
            <a:pPr indent="0" lvl="0" marL="0" rtl="0" algn="l">
              <a:spcBef>
                <a:spcPts val="1200"/>
              </a:spcBef>
              <a:spcAft>
                <a:spcPts val="0"/>
              </a:spcAft>
              <a:buNone/>
            </a:pPr>
            <a:r>
              <a:rPr b="1" lang="en-GB" sz="1500">
                <a:latin typeface="Arial"/>
                <a:ea typeface="Arial"/>
                <a:cs typeface="Arial"/>
                <a:sym typeface="Arial"/>
              </a:rPr>
              <a:t>Applications and Advantages</a:t>
            </a:r>
            <a:r>
              <a:rPr lang="en-GB" sz="1500">
                <a:latin typeface="Arial"/>
                <a:ea typeface="Arial"/>
                <a:cs typeface="Arial"/>
                <a:sym typeface="Arial"/>
              </a:rPr>
              <a:t>: Latent diffusion is applied in image and audio generation, data augmentation, and anomaly detection, providing stable training and high-quality outputs due to its stochastic exploration of data reconstructions.</a:t>
            </a:r>
            <a:endParaRPr sz="1500">
              <a:latin typeface="Arial"/>
              <a:ea typeface="Arial"/>
              <a:cs typeface="Arial"/>
              <a:sym typeface="Arial"/>
            </a:endParaRPr>
          </a:p>
          <a:p>
            <a:pPr indent="0" lvl="0" marL="0" rtl="0" algn="l">
              <a:spcBef>
                <a:spcPts val="1200"/>
              </a:spcBef>
              <a:spcAft>
                <a:spcPts val="1200"/>
              </a:spcAft>
              <a:buNone/>
            </a:pPr>
            <a:r>
              <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8"/>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U-NET</a:t>
            </a:r>
            <a:endParaRPr/>
          </a:p>
        </p:txBody>
      </p:sp>
      <p:sp>
        <p:nvSpPr>
          <p:cNvPr id="166" name="Google Shape;166;p18"/>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b="1" lang="en-GB" sz="1400">
                <a:latin typeface="Arial"/>
                <a:ea typeface="Arial"/>
                <a:cs typeface="Arial"/>
                <a:sym typeface="Arial"/>
              </a:rPr>
              <a:t>Architecture</a:t>
            </a:r>
            <a:r>
              <a:rPr lang="en-GB" sz="1400">
                <a:latin typeface="Arial"/>
                <a:ea typeface="Arial"/>
                <a:cs typeface="Arial"/>
                <a:sym typeface="Arial"/>
              </a:rPr>
              <a:t>: U-Net consists of an encoder-decoder structure with a U-shaped network. The encoder path captures context through downsampling (convolutional layers followed by pooling), while the decoder path refines the segmentation through upsampling (convolutional layers followed by transposed convolutions). Skip connections between corresponding layers in the encoder and decoder help retain high-resolution features.</a:t>
            </a:r>
            <a:endParaRPr sz="1400">
              <a:latin typeface="Arial"/>
              <a:ea typeface="Arial"/>
              <a:cs typeface="Arial"/>
              <a:sym typeface="Arial"/>
            </a:endParaRPr>
          </a:p>
          <a:p>
            <a:pPr indent="0" lvl="0" marL="0" rtl="0" algn="l">
              <a:spcBef>
                <a:spcPts val="1200"/>
              </a:spcBef>
              <a:spcAft>
                <a:spcPts val="0"/>
              </a:spcAft>
              <a:buNone/>
            </a:pPr>
            <a:r>
              <a:rPr b="1" lang="en-GB" sz="1400">
                <a:latin typeface="Arial"/>
                <a:ea typeface="Arial"/>
                <a:cs typeface="Arial"/>
                <a:sym typeface="Arial"/>
              </a:rPr>
              <a:t>Skip Connections</a:t>
            </a:r>
            <a:r>
              <a:rPr lang="en-GB" sz="1400">
                <a:latin typeface="Arial"/>
                <a:ea typeface="Arial"/>
                <a:cs typeface="Arial"/>
                <a:sym typeface="Arial"/>
              </a:rPr>
              <a:t>: The U-Net architecture uses skip connections to combine features from the encoder and decoder paths. This helps preserve spatial information and improve the accuracy of the segmentation by integrating low-level features with high-level contextual information.</a:t>
            </a:r>
            <a:endParaRPr sz="1400">
              <a:latin typeface="Arial"/>
              <a:ea typeface="Arial"/>
              <a:cs typeface="Arial"/>
              <a:sym typeface="Arial"/>
            </a:endParaRPr>
          </a:p>
          <a:p>
            <a:pPr indent="0" lvl="0" marL="0" rtl="0" algn="l">
              <a:spcBef>
                <a:spcPts val="1200"/>
              </a:spcBef>
              <a:spcAft>
                <a:spcPts val="0"/>
              </a:spcAft>
              <a:buNone/>
            </a:pPr>
            <a:r>
              <a:rPr b="1" lang="en-GB" sz="1400">
                <a:latin typeface="Arial"/>
                <a:ea typeface="Arial"/>
                <a:cs typeface="Arial"/>
                <a:sym typeface="Arial"/>
              </a:rPr>
              <a:t>Applications</a:t>
            </a:r>
            <a:r>
              <a:rPr lang="en-GB" sz="1400">
                <a:latin typeface="Arial"/>
                <a:ea typeface="Arial"/>
                <a:cs typeface="Arial"/>
                <a:sym typeface="Arial"/>
              </a:rPr>
              <a:t>: U-Net is widely used in medical image analysis, such as tumor detection and organ segmentation, as well as in other image segmentation tasks like satellite image analysis and autonomous driving. Its design enables effective segmentation of images with complex structures and varying sizes.</a:t>
            </a:r>
            <a:endParaRPr sz="1400">
              <a:latin typeface="Arial"/>
              <a:ea typeface="Arial"/>
              <a:cs typeface="Arial"/>
              <a:sym typeface="Arial"/>
            </a:endParaRPr>
          </a:p>
          <a:p>
            <a:pPr indent="0" lvl="0" marL="0" rtl="0" algn="l">
              <a:spcBef>
                <a:spcPts val="1200"/>
              </a:spcBef>
              <a:spcAft>
                <a:spcPts val="1200"/>
              </a:spcAft>
              <a:buNone/>
            </a:pPr>
            <a:r>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9"/>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VAE</a:t>
            </a:r>
            <a:endParaRPr/>
          </a:p>
        </p:txBody>
      </p:sp>
      <p:sp>
        <p:nvSpPr>
          <p:cNvPr id="172" name="Google Shape;172;p19"/>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b="1" lang="en-GB" sz="1400">
                <a:latin typeface="Arial"/>
                <a:ea typeface="Arial"/>
                <a:cs typeface="Arial"/>
                <a:sym typeface="Arial"/>
              </a:rPr>
              <a:t>Architecture</a:t>
            </a:r>
            <a:r>
              <a:rPr lang="en-GB" sz="1400">
                <a:latin typeface="Arial"/>
                <a:ea typeface="Arial"/>
                <a:cs typeface="Arial"/>
                <a:sym typeface="Arial"/>
              </a:rPr>
              <a:t>: VAE consists of an encoder that maps input data to a latent space representation (mean and variance) and a decoder that reconstructs the data from the latent representation. The model uses a probabilistic approach to encode the data into a distribution rather than a single point.</a:t>
            </a:r>
            <a:endParaRPr sz="1400">
              <a:latin typeface="Arial"/>
              <a:ea typeface="Arial"/>
              <a:cs typeface="Arial"/>
              <a:sym typeface="Arial"/>
            </a:endParaRPr>
          </a:p>
          <a:p>
            <a:pPr indent="0" lvl="0" marL="0" rtl="0" algn="l">
              <a:spcBef>
                <a:spcPts val="1200"/>
              </a:spcBef>
              <a:spcAft>
                <a:spcPts val="0"/>
              </a:spcAft>
              <a:buNone/>
            </a:pPr>
            <a:r>
              <a:rPr b="1" lang="en-GB" sz="1400">
                <a:latin typeface="Arial"/>
                <a:ea typeface="Arial"/>
                <a:cs typeface="Arial"/>
                <a:sym typeface="Arial"/>
              </a:rPr>
              <a:t>Variational Inference</a:t>
            </a:r>
            <a:r>
              <a:rPr lang="en-GB" sz="1400">
                <a:latin typeface="Arial"/>
                <a:ea typeface="Arial"/>
                <a:cs typeface="Arial"/>
                <a:sym typeface="Arial"/>
              </a:rPr>
              <a:t>: VAE employs variational inference to approximate the true posterior distribution of the latent variables. This is achieved by optimizing a loss function that includes a reconstruction loss (how well the model reconstructs the input) and a regularization term (Kullback-Leibler divergence) that ensures the learned latent space distribution is close to a standard normal distribution.</a:t>
            </a:r>
            <a:endParaRPr sz="1400">
              <a:latin typeface="Arial"/>
              <a:ea typeface="Arial"/>
              <a:cs typeface="Arial"/>
              <a:sym typeface="Arial"/>
            </a:endParaRPr>
          </a:p>
          <a:p>
            <a:pPr indent="0" lvl="0" marL="0" rtl="0" algn="l">
              <a:spcBef>
                <a:spcPts val="1200"/>
              </a:spcBef>
              <a:spcAft>
                <a:spcPts val="0"/>
              </a:spcAft>
              <a:buNone/>
            </a:pPr>
            <a:r>
              <a:rPr b="1" lang="en-GB" sz="1400">
                <a:latin typeface="Arial"/>
                <a:ea typeface="Arial"/>
                <a:cs typeface="Arial"/>
                <a:sym typeface="Arial"/>
              </a:rPr>
              <a:t>Applications</a:t>
            </a:r>
            <a:r>
              <a:rPr lang="en-GB" sz="1400">
                <a:latin typeface="Arial"/>
                <a:ea typeface="Arial"/>
                <a:cs typeface="Arial"/>
                <a:sym typeface="Arial"/>
              </a:rPr>
              <a:t>: VAEs are used in various applications such as generating new data samples, data denoising, anomaly detection, and representation learning. They are particularly useful in cases where capturing complex data distributions and generating diverse, realistic samples is important.</a:t>
            </a:r>
            <a:endParaRPr sz="1400">
              <a:latin typeface="Arial"/>
              <a:ea typeface="Arial"/>
              <a:cs typeface="Arial"/>
              <a:sym typeface="Arial"/>
            </a:endParaRPr>
          </a:p>
          <a:p>
            <a:pPr indent="0" lvl="0" marL="0" rtl="0" algn="l">
              <a:spcBef>
                <a:spcPts val="1200"/>
              </a:spcBef>
              <a:spcAft>
                <a:spcPts val="1200"/>
              </a:spcAft>
              <a:buNone/>
            </a:pPr>
            <a:r>
              <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CLIP</a:t>
            </a:r>
            <a:endParaRPr/>
          </a:p>
        </p:txBody>
      </p:sp>
      <p:sp>
        <p:nvSpPr>
          <p:cNvPr id="178" name="Google Shape;178;p20"/>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b="1" lang="en-GB" sz="1400">
                <a:latin typeface="Arial"/>
                <a:ea typeface="Arial"/>
                <a:cs typeface="Arial"/>
                <a:sym typeface="Arial"/>
              </a:rPr>
              <a:t>Multimodal Learning</a:t>
            </a:r>
            <a:r>
              <a:rPr lang="en-GB" sz="1400">
                <a:latin typeface="Arial"/>
                <a:ea typeface="Arial"/>
                <a:cs typeface="Arial"/>
                <a:sym typeface="Arial"/>
              </a:rPr>
              <a:t>: CLIP learns to understand and relate images and text by training on a large dataset of image-text pairs. It uses a contrastive learning approach to align images with their corresponding textual descriptions, enabling it to grasp complex associations between visual and linguistic data.</a:t>
            </a:r>
            <a:endParaRPr sz="1400">
              <a:latin typeface="Arial"/>
              <a:ea typeface="Arial"/>
              <a:cs typeface="Arial"/>
              <a:sym typeface="Arial"/>
            </a:endParaRPr>
          </a:p>
          <a:p>
            <a:pPr indent="0" lvl="0" marL="0" rtl="0" algn="l">
              <a:spcBef>
                <a:spcPts val="1200"/>
              </a:spcBef>
              <a:spcAft>
                <a:spcPts val="0"/>
              </a:spcAft>
              <a:buNone/>
            </a:pPr>
            <a:r>
              <a:rPr b="1" lang="en-GB" sz="1400">
                <a:latin typeface="Arial"/>
                <a:ea typeface="Arial"/>
                <a:cs typeface="Arial"/>
                <a:sym typeface="Arial"/>
              </a:rPr>
              <a:t>Architecture</a:t>
            </a:r>
            <a:r>
              <a:rPr lang="en-GB" sz="1400">
                <a:latin typeface="Arial"/>
                <a:ea typeface="Arial"/>
                <a:cs typeface="Arial"/>
                <a:sym typeface="Arial"/>
              </a:rPr>
              <a:t>: CLIP uses two separate encoders—one for images and one for text. The image encoder converts images into feature vectors, while the text encoder converts text descriptions into feature vectors. The model then learns to maximize the similarity between matching image-text pairs and minimize the similarity between non-matching pairs.</a:t>
            </a:r>
            <a:endParaRPr sz="1400">
              <a:latin typeface="Arial"/>
              <a:ea typeface="Arial"/>
              <a:cs typeface="Arial"/>
              <a:sym typeface="Arial"/>
            </a:endParaRPr>
          </a:p>
          <a:p>
            <a:pPr indent="0" lvl="0" marL="0" rtl="0" algn="l">
              <a:spcBef>
                <a:spcPts val="1200"/>
              </a:spcBef>
              <a:spcAft>
                <a:spcPts val="0"/>
              </a:spcAft>
              <a:buNone/>
            </a:pPr>
            <a:r>
              <a:rPr b="1" lang="en-GB" sz="1400">
                <a:latin typeface="Arial"/>
                <a:ea typeface="Arial"/>
                <a:cs typeface="Arial"/>
                <a:sym typeface="Arial"/>
              </a:rPr>
              <a:t>Applications</a:t>
            </a:r>
            <a:r>
              <a:rPr lang="en-GB" sz="1400">
                <a:latin typeface="Arial"/>
                <a:ea typeface="Arial"/>
                <a:cs typeface="Arial"/>
                <a:sym typeface="Arial"/>
              </a:rPr>
              <a:t>: CLIP is versatile and can be used for various tasks such as zero-shot image classification, image search, and text-to-image generation. It can perform tasks without additional training on specific datasets, making it highly adaptable for diverse applications.</a:t>
            </a:r>
            <a:endParaRPr sz="1400">
              <a:latin typeface="Arial"/>
              <a:ea typeface="Arial"/>
              <a:cs typeface="Arial"/>
              <a:sym typeface="Arial"/>
            </a:endParaRPr>
          </a:p>
          <a:p>
            <a:pPr indent="0" lvl="0" marL="0" rtl="0" algn="l">
              <a:spcBef>
                <a:spcPts val="1200"/>
              </a:spcBef>
              <a:spcAft>
                <a:spcPts val="1200"/>
              </a:spcAft>
              <a:buNone/>
            </a:pPr>
            <a:r>
              <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IMPLEMENTATION</a:t>
            </a:r>
            <a:endParaRPr/>
          </a:p>
        </p:txBody>
      </p:sp>
      <p:pic>
        <p:nvPicPr>
          <p:cNvPr id="184" name="Google Shape;184;p21"/>
          <p:cNvPicPr preferRelativeResize="0"/>
          <p:nvPr/>
        </p:nvPicPr>
        <p:blipFill>
          <a:blip r:embed="rId3">
            <a:alphaModFix/>
          </a:blip>
          <a:stretch>
            <a:fillRect/>
          </a:stretch>
        </p:blipFill>
        <p:spPr>
          <a:xfrm>
            <a:off x="181975" y="1448475"/>
            <a:ext cx="4390026" cy="2552026"/>
          </a:xfrm>
          <a:prstGeom prst="rect">
            <a:avLst/>
          </a:prstGeom>
          <a:noFill/>
          <a:ln>
            <a:noFill/>
          </a:ln>
        </p:spPr>
      </p:pic>
      <p:pic>
        <p:nvPicPr>
          <p:cNvPr id="185" name="Google Shape;185;p21"/>
          <p:cNvPicPr preferRelativeResize="0"/>
          <p:nvPr/>
        </p:nvPicPr>
        <p:blipFill>
          <a:blip r:embed="rId4">
            <a:alphaModFix/>
          </a:blip>
          <a:stretch>
            <a:fillRect/>
          </a:stretch>
        </p:blipFill>
        <p:spPr>
          <a:xfrm>
            <a:off x="4887300" y="1420450"/>
            <a:ext cx="4104300" cy="2580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628650" y="273844"/>
            <a:ext cx="7886700" cy="994200"/>
          </a:xfrm>
          <a:prstGeom prst="rect">
            <a:avLst/>
          </a:prstGeom>
        </p:spPr>
        <p:txBody>
          <a:bodyPr anchorCtr="0" anchor="ctr" bIns="34275" lIns="68575" spcFirstLastPara="1" rIns="68575" wrap="square" tIns="34275">
            <a:normAutofit/>
          </a:bodyPr>
          <a:lstStyle/>
          <a:p>
            <a:pPr indent="0" lvl="0" marL="0" rtl="0" algn="l">
              <a:spcBef>
                <a:spcPts val="0"/>
              </a:spcBef>
              <a:spcAft>
                <a:spcPts val="0"/>
              </a:spcAft>
              <a:buNone/>
            </a:pPr>
            <a:r>
              <a:rPr lang="en-GB"/>
              <a:t>Fine Tuning</a:t>
            </a:r>
            <a:endParaRPr/>
          </a:p>
        </p:txBody>
      </p:sp>
      <p:sp>
        <p:nvSpPr>
          <p:cNvPr id="191" name="Google Shape;191;p22"/>
          <p:cNvSpPr txBox="1"/>
          <p:nvPr>
            <p:ph idx="1" type="body"/>
          </p:nvPr>
        </p:nvSpPr>
        <p:spPr>
          <a:xfrm>
            <a:off x="628650" y="1369219"/>
            <a:ext cx="7886700" cy="3263400"/>
          </a:xfrm>
          <a:prstGeom prst="rect">
            <a:avLst/>
          </a:prstGeom>
        </p:spPr>
        <p:txBody>
          <a:bodyPr anchorCtr="0" anchor="t" bIns="34275" lIns="68575" spcFirstLastPara="1" rIns="68575" wrap="square" tIns="34275">
            <a:normAutofit/>
          </a:bodyPr>
          <a:lstStyle/>
          <a:p>
            <a:pPr indent="0" lvl="0" marL="0" rtl="0" algn="l">
              <a:spcBef>
                <a:spcPts val="800"/>
              </a:spcBef>
              <a:spcAft>
                <a:spcPts val="0"/>
              </a:spcAft>
              <a:buNone/>
            </a:pPr>
            <a:r>
              <a:rPr b="1" lang="en-GB" sz="1400">
                <a:latin typeface="Arial"/>
                <a:ea typeface="Arial"/>
                <a:cs typeface="Arial"/>
                <a:sym typeface="Arial"/>
              </a:rPr>
              <a:t>Pre-trained Models</a:t>
            </a:r>
            <a:r>
              <a:rPr lang="en-GB" sz="1400">
                <a:latin typeface="Arial"/>
                <a:ea typeface="Arial"/>
                <a:cs typeface="Arial"/>
                <a:sym typeface="Arial"/>
              </a:rPr>
              <a:t>: Fine-tuning starts with a model that has been trained on a large, general dataset (e.g., ImageNet for image classification or a large text corpus for language models). This pre-training helps the model learn useful features or representations that can be applied to various tasks.</a:t>
            </a:r>
            <a:endParaRPr sz="1400">
              <a:latin typeface="Arial"/>
              <a:ea typeface="Arial"/>
              <a:cs typeface="Arial"/>
              <a:sym typeface="Arial"/>
            </a:endParaRPr>
          </a:p>
          <a:p>
            <a:pPr indent="0" lvl="0" marL="0" rtl="0" algn="l">
              <a:spcBef>
                <a:spcPts val="1200"/>
              </a:spcBef>
              <a:spcAft>
                <a:spcPts val="0"/>
              </a:spcAft>
              <a:buNone/>
            </a:pPr>
            <a:r>
              <a:rPr b="1" lang="en-GB" sz="1400">
                <a:latin typeface="Arial"/>
                <a:ea typeface="Arial"/>
                <a:cs typeface="Arial"/>
                <a:sym typeface="Arial"/>
              </a:rPr>
              <a:t>Task-Specific Adaptation</a:t>
            </a:r>
            <a:r>
              <a:rPr lang="en-GB" sz="1400">
                <a:latin typeface="Arial"/>
                <a:ea typeface="Arial"/>
                <a:cs typeface="Arial"/>
                <a:sym typeface="Arial"/>
              </a:rPr>
              <a:t>: During fine-tuning, the pre-trained model is further trained on a smaller, task-specific dataset. This process adjusts the model's parameters to better suit the new task, such as classification of specific types of images or understanding domain-specific text.</a:t>
            </a:r>
            <a:endParaRPr sz="1400">
              <a:latin typeface="Arial"/>
              <a:ea typeface="Arial"/>
              <a:cs typeface="Arial"/>
              <a:sym typeface="Arial"/>
            </a:endParaRPr>
          </a:p>
          <a:p>
            <a:pPr indent="0" lvl="0" marL="0" rtl="0" algn="l">
              <a:spcBef>
                <a:spcPts val="1200"/>
              </a:spcBef>
              <a:spcAft>
                <a:spcPts val="0"/>
              </a:spcAft>
              <a:buNone/>
            </a:pPr>
            <a:r>
              <a:rPr b="1" lang="en-GB" sz="1400">
                <a:latin typeface="Arial"/>
                <a:ea typeface="Arial"/>
                <a:cs typeface="Arial"/>
                <a:sym typeface="Arial"/>
              </a:rPr>
              <a:t>Benefits</a:t>
            </a:r>
            <a:r>
              <a:rPr lang="en-GB" sz="1400">
                <a:latin typeface="Arial"/>
                <a:ea typeface="Arial"/>
                <a:cs typeface="Arial"/>
                <a:sym typeface="Arial"/>
              </a:rPr>
              <a:t>: Fine-tuning reduces the need for extensive training from scratch, saving time and computational resources. It leverages the knowledge acquired during pre-training, leading to improved performance on the new task with relatively smaller datasets.</a:t>
            </a:r>
            <a:endParaRPr sz="1400">
              <a:latin typeface="Arial"/>
              <a:ea typeface="Arial"/>
              <a:cs typeface="Arial"/>
              <a:sym typeface="Arial"/>
            </a:endParaRPr>
          </a:p>
          <a:p>
            <a:pPr indent="0" lvl="0" marL="0" rtl="0" algn="l">
              <a:spcBef>
                <a:spcPts val="1200"/>
              </a:spcBef>
              <a:spcAft>
                <a:spcPts val="1200"/>
              </a:spcAft>
              <a:buNone/>
            </a:pPr>
            <a:r>
              <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